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57" r:id="rId2"/>
    <p:sldId id="309" r:id="rId3"/>
    <p:sldId id="267" r:id="rId4"/>
    <p:sldId id="299" r:id="rId5"/>
    <p:sldId id="303" r:id="rId6"/>
    <p:sldId id="258" r:id="rId7"/>
    <p:sldId id="273" r:id="rId8"/>
    <p:sldId id="268" r:id="rId9"/>
    <p:sldId id="269" r:id="rId10"/>
    <p:sldId id="270" r:id="rId11"/>
    <p:sldId id="310" r:id="rId12"/>
    <p:sldId id="271" r:id="rId13"/>
    <p:sldId id="272" r:id="rId14"/>
    <p:sldId id="302" r:id="rId15"/>
    <p:sldId id="274" r:id="rId16"/>
    <p:sldId id="259" r:id="rId17"/>
    <p:sldId id="260" r:id="rId18"/>
    <p:sldId id="311" r:id="rId19"/>
    <p:sldId id="275" r:id="rId20"/>
    <p:sldId id="276" r:id="rId21"/>
    <p:sldId id="261" r:id="rId22"/>
    <p:sldId id="301" r:id="rId23"/>
    <p:sldId id="262" r:id="rId24"/>
    <p:sldId id="277" r:id="rId25"/>
    <p:sldId id="278" r:id="rId26"/>
    <p:sldId id="279" r:id="rId27"/>
    <p:sldId id="290" r:id="rId28"/>
    <p:sldId id="282" r:id="rId29"/>
    <p:sldId id="281" r:id="rId30"/>
    <p:sldId id="280" r:id="rId31"/>
    <p:sldId id="283" r:id="rId32"/>
    <p:sldId id="284" r:id="rId33"/>
    <p:sldId id="286" r:id="rId34"/>
    <p:sldId id="287" r:id="rId35"/>
    <p:sldId id="285" r:id="rId36"/>
    <p:sldId id="288" r:id="rId37"/>
    <p:sldId id="304" r:id="rId38"/>
    <p:sldId id="305" r:id="rId39"/>
    <p:sldId id="297" r:id="rId40"/>
    <p:sldId id="306" r:id="rId41"/>
    <p:sldId id="308" r:id="rId42"/>
    <p:sldId id="295" r:id="rId43"/>
    <p:sldId id="300" r:id="rId44"/>
    <p:sldId id="296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8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92"/>
    <p:restoredTop sz="87129"/>
  </p:normalViewPr>
  <p:slideViewPr>
    <p:cSldViewPr snapToGrid="0">
      <p:cViewPr varScale="1">
        <p:scale>
          <a:sx n="58" d="100"/>
          <a:sy n="58" d="100"/>
        </p:scale>
        <p:origin x="11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2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C92D0-F034-3A4B-B1AB-848B49681781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4FBBC9-9D9B-7F4A-8043-11370DC3C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032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begingroup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\color{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marginColor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{\color{black}L\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Bigl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[\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bfphi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, }\underbrace{\color{black}\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mystrut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{2.0ex}\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mbox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{f}[\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,\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bfphi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]}_{\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mbox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{model}}, \underbrace{\color{black}\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mystrut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{2.0ex}\{\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_{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i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},\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bfy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_{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i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}\}}_{\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mbox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{data}}\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Bigr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]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endgroup</a:t>
            </a:r>
            <a:endParaRPr lang="en-CA" dirty="0">
              <a:solidFill>
                <a:srgbClr val="000000"/>
              </a:solidFill>
              <a:effectLst/>
              <a:latin typeface="Monaco" pitchFamily="2" charset="77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FBBC9-9D9B-7F4A-8043-11370DC3C18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723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begingroup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\color{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marginColor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{\color{black}L\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Bigl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[\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bfphi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, }\underbrace{\color{black}\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mystrut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{2.0ex}\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mbox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{f}[\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,\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bfphi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]}_{\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mbox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{model}}, \underbrace{\color{black}\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mystrut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{2.0ex}\{\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_{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i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},\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bfy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_{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i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}\}_{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i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=1}^{I}}_{\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mbox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{train data}}\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Bigr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]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endgroup</a:t>
            </a:r>
            <a:endParaRPr lang="en-CA" dirty="0">
              <a:solidFill>
                <a:srgbClr val="000000"/>
              </a:solidFill>
              <a:effectLst/>
              <a:latin typeface="Monaco" pitchFamily="2" charset="77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FBBC9-9D9B-7F4A-8043-11370DC3C18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08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33A40-D5E0-7771-D1ED-F028CDF381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D299A-EB1C-BF00-4199-84EC4307C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BA984-5BFD-7406-1A02-FA0C2CF09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3F084-F5B3-4DC0-8545-DDCB64D10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E1549-D0EA-C648-19C3-8B221C373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22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20FD8-2910-0665-2A7C-51F4BC9DE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38326A-7CC8-62A4-9001-7E3A3200A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822E3-32F6-1347-59DB-3163FBE6A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CB9BF-3646-69A4-7E25-EADE65878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4B90B-5072-43DF-8E4C-F14F54858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94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E803A1-ADD5-DF1A-E459-2DB25AD024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C63BAD-3858-F6F3-021B-EB4C621AA3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82C2E-CE8E-A55C-18FF-25244AD18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1AB4C-5242-1CF1-B6AE-0C8669CD6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CC0FB-F4D2-8CC1-8C50-323C7ADD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4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348AF-A65E-BCA1-F400-F24733A79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02CBC-F46A-578A-030E-73AA793EB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FCC42-FA8F-8CEC-2EF3-4E5BEE0F7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AB438-6B21-276E-EBC8-0B3A64A28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03947-33E2-8AEF-97E3-3D1846ED8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87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B58DC-0F05-4B30-4960-9D21AC419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F3E9C-52F8-B3C0-181D-440DD32C8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B3366-E47B-50B1-3F87-DF11005CF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3DAD2-72EC-1827-763F-6A28095BE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D2C16-8E6A-2930-84F2-8D8852E7D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E5C2E-3180-780E-EDD2-8CA98A78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3B868-FFD2-A767-DAAA-893A84B09E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6E9650-12DA-595F-2EF4-84E9A9506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A2976B-2009-6FC5-8953-33FDEB67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46D72-77C9-768D-03C0-FE1C38CE5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73C7B-0BFD-E8A5-F9D3-5B7897715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72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B7B58-B508-6295-2894-B63E22331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7CC388-AE0A-16CF-576D-8988C9294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BDD52-27A6-7228-16EF-A913D1EE1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CD344C-F116-CCA7-B6BB-A865964DD4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062289-FD1E-0167-3998-9561DAD8B8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F2CD8D-99B8-C250-0E60-88163CB3C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11BD50-1996-3763-7908-DEBE180AD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967025-6F25-C54E-4B73-FE0164969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38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2ECBD-A15C-EAF3-D938-F67E4D70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139CE7-E8CB-8541-DEA8-FD115DA0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EC1592-65CE-0D0B-DD29-9B1C6E3CD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4E76AF-0798-83B8-876D-63BEC024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01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408A42-2B63-F08C-D089-BA3B3D16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7CEC19-D8BA-F24B-C686-1710FD42B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07027-F6F5-75B6-19DE-64B79D498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03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E81DC-D4D1-9743-1044-C422B3399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19040-C8B9-F047-7D1E-7808F5B85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57170B-BB47-97F3-5833-9D9AC3398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7E993E-4E9E-26DC-30AF-0663AFD81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12D00-9377-706F-F878-479626D1C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8BEC0-EF5E-8B26-DD16-362B44AA2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600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27C20-C9FD-0D26-F447-78412A5F4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E9D5D2-B06C-7BF7-D206-4A8C4D6673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70E091-D84C-EB4F-B379-D0CF585EB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1BD5EE-55CE-01AB-FE80-BBBD781F8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8E69F-94CB-EDA7-75F9-77B706302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27FF2-861A-3CD3-AC14-A98C459B9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217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4CA5A1-CA88-9107-8957-01C2FF7AF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20684-593F-AFE4-85F3-597750A76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01C51-15FB-F960-B5F7-BE4F5A4BE5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37513-AE46-404A-907E-FCFA433B843C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F6F67-3573-B39A-DDDC-3183314C18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D5445-7775-27FC-40F9-97A4AD0CB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54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0A6D-61C1-E08C-0682-59E0A5CE5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Supervised Learning</a:t>
            </a:r>
            <a:b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7157D68-BF36-C895-B1E7-35863FF8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8759"/>
            <a:ext cx="9144000" cy="1398863"/>
          </a:xfrm>
        </p:spPr>
        <p:txBody>
          <a:bodyPr/>
          <a:lstStyle/>
          <a:p>
            <a:r>
              <a:rPr lang="en-US" dirty="0"/>
              <a:t>Abdul Samad</a:t>
            </a:r>
          </a:p>
          <a:p>
            <a:r>
              <a:rPr lang="en-US" dirty="0"/>
              <a:t>Adopted from Prof. Simon Prince </a:t>
            </a:r>
          </a:p>
        </p:txBody>
      </p:sp>
    </p:spTree>
    <p:extLst>
      <p:ext uri="{BB962C8B-B14F-4D97-AF65-F5344CB8AC3E}">
        <p14:creationId xmlns:p14="http://schemas.microsoft.com/office/powerpoint/2010/main" val="153407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445F5-57DB-67C8-9342-011A4460E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7F70A-92E9-33C7-64D3-0A3367D37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Supervised learning model </a:t>
            </a:r>
            <a:r>
              <a:rPr lang="en-US" dirty="0"/>
              <a:t>= mapping from one or more inputs to one or more outputs</a:t>
            </a:r>
          </a:p>
          <a:p>
            <a:r>
              <a:rPr lang="en-US" strike="sngStrike" dirty="0"/>
              <a:t>Model is a mathematical equation</a:t>
            </a:r>
          </a:p>
          <a:p>
            <a:r>
              <a:rPr lang="en-US" dirty="0">
                <a:solidFill>
                  <a:schemeClr val="bg1"/>
                </a:solidFill>
              </a:rPr>
              <a:t>Model is a family of equations </a:t>
            </a:r>
          </a:p>
          <a:p>
            <a:r>
              <a:rPr lang="en-US" dirty="0"/>
              <a:t>Computing the inputs from the outputs = </a:t>
            </a:r>
            <a:r>
              <a:rPr lang="en-US" dirty="0">
                <a:solidFill>
                  <a:srgbClr val="D18362"/>
                </a:solidFill>
              </a:rPr>
              <a:t>inference</a:t>
            </a:r>
            <a:endParaRPr lang="en-US" dirty="0"/>
          </a:p>
          <a:p>
            <a:r>
              <a:rPr lang="en-US" dirty="0"/>
              <a:t>Model also includes </a:t>
            </a:r>
            <a:r>
              <a:rPr lang="en-US" dirty="0">
                <a:solidFill>
                  <a:srgbClr val="D18362"/>
                </a:solidFill>
              </a:rPr>
              <a:t>parameters</a:t>
            </a:r>
          </a:p>
          <a:p>
            <a:r>
              <a:rPr lang="en-US" dirty="0"/>
              <a:t>Parameters affect outcome of equation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615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445F5-57DB-67C8-9342-011A4460E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7F70A-92E9-33C7-64D3-0A3367D37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Supervised learning model </a:t>
            </a:r>
            <a:r>
              <a:rPr lang="en-US" dirty="0"/>
              <a:t>= mapping from one or more inputs to one or more outputs</a:t>
            </a:r>
          </a:p>
          <a:p>
            <a:r>
              <a:rPr lang="en-US" strike="sngStrike" dirty="0"/>
              <a:t>Model is a mathematical equation</a:t>
            </a:r>
          </a:p>
          <a:p>
            <a:r>
              <a:rPr lang="en-US" dirty="0"/>
              <a:t>Model is a family of equations </a:t>
            </a:r>
          </a:p>
          <a:p>
            <a:r>
              <a:rPr lang="en-US" dirty="0"/>
              <a:t>Computing the inputs from the outputs = </a:t>
            </a:r>
            <a:r>
              <a:rPr lang="en-US" dirty="0">
                <a:solidFill>
                  <a:srgbClr val="D18362"/>
                </a:solidFill>
              </a:rPr>
              <a:t>inference</a:t>
            </a:r>
            <a:endParaRPr lang="en-US" dirty="0"/>
          </a:p>
          <a:p>
            <a:r>
              <a:rPr lang="en-US" dirty="0"/>
              <a:t>Model also includes </a:t>
            </a:r>
            <a:r>
              <a:rPr lang="en-US" dirty="0">
                <a:solidFill>
                  <a:srgbClr val="D18362"/>
                </a:solidFill>
              </a:rPr>
              <a:t>parameters</a:t>
            </a:r>
          </a:p>
          <a:p>
            <a:r>
              <a:rPr lang="en-US" dirty="0"/>
              <a:t>Parameters affect outcome of equation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82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445F5-57DB-67C8-9342-011A4460E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7F70A-92E9-33C7-64D3-0A3367D37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Supervised learning model </a:t>
            </a:r>
            <a:r>
              <a:rPr lang="en-US" dirty="0"/>
              <a:t>= mapping from one or more inputs to one or more outputs</a:t>
            </a:r>
          </a:p>
          <a:p>
            <a:r>
              <a:rPr lang="en-US" dirty="0"/>
              <a:t>Model is a family of equations </a:t>
            </a:r>
          </a:p>
          <a:p>
            <a:r>
              <a:rPr lang="en-US" dirty="0">
                <a:solidFill>
                  <a:schemeClr val="bg1"/>
                </a:solidFill>
              </a:rPr>
              <a:t>blank</a:t>
            </a:r>
          </a:p>
          <a:p>
            <a:r>
              <a:rPr lang="en-US" dirty="0"/>
              <a:t>Computing the inputs from the outputs = </a:t>
            </a:r>
            <a:r>
              <a:rPr lang="en-US" dirty="0">
                <a:solidFill>
                  <a:srgbClr val="D18362"/>
                </a:solidFill>
              </a:rPr>
              <a:t>inference</a:t>
            </a:r>
            <a:endParaRPr lang="en-US" dirty="0"/>
          </a:p>
          <a:p>
            <a:r>
              <a:rPr lang="en-US" dirty="0"/>
              <a:t>Model also includes </a:t>
            </a:r>
            <a:r>
              <a:rPr lang="en-US" dirty="0">
                <a:solidFill>
                  <a:srgbClr val="D18362"/>
                </a:solidFill>
              </a:rPr>
              <a:t>parameters</a:t>
            </a:r>
          </a:p>
          <a:p>
            <a:r>
              <a:rPr lang="en-US" dirty="0"/>
              <a:t>Parameters affect outcome of equation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075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445F5-57DB-67C8-9342-011A4460E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7F70A-92E9-33C7-64D3-0A3367D37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Supervised learning model </a:t>
            </a:r>
            <a:r>
              <a:rPr lang="en-US" dirty="0"/>
              <a:t>= mapping from one or more inputs to one or more outputs</a:t>
            </a:r>
          </a:p>
          <a:p>
            <a:r>
              <a:rPr lang="en-US" dirty="0"/>
              <a:t>Model is a family of equations</a:t>
            </a:r>
          </a:p>
          <a:p>
            <a:r>
              <a:rPr lang="en-US" dirty="0">
                <a:solidFill>
                  <a:schemeClr val="bg1"/>
                </a:solidFill>
              </a:rPr>
              <a:t>Blank</a:t>
            </a:r>
            <a:r>
              <a:rPr lang="en-US" dirty="0"/>
              <a:t> </a:t>
            </a:r>
          </a:p>
          <a:p>
            <a:r>
              <a:rPr lang="en-US" dirty="0"/>
              <a:t>Computing the inputs from the outputs = </a:t>
            </a:r>
            <a:r>
              <a:rPr lang="en-US" dirty="0">
                <a:solidFill>
                  <a:srgbClr val="D18362"/>
                </a:solidFill>
              </a:rPr>
              <a:t>inference</a:t>
            </a:r>
            <a:endParaRPr lang="en-US" dirty="0"/>
          </a:p>
          <a:p>
            <a:r>
              <a:rPr lang="en-US" dirty="0"/>
              <a:t>Model also includes </a:t>
            </a:r>
            <a:r>
              <a:rPr lang="en-US" dirty="0">
                <a:solidFill>
                  <a:srgbClr val="D18362"/>
                </a:solidFill>
              </a:rPr>
              <a:t>parameters</a:t>
            </a:r>
          </a:p>
          <a:p>
            <a:r>
              <a:rPr lang="en-US" dirty="0"/>
              <a:t>Parameters affect outcome of equation</a:t>
            </a:r>
          </a:p>
          <a:p>
            <a:r>
              <a:rPr lang="en-US" dirty="0">
                <a:solidFill>
                  <a:srgbClr val="D18362"/>
                </a:solidFill>
              </a:rPr>
              <a:t>Training</a:t>
            </a:r>
            <a:r>
              <a:rPr lang="en-US" dirty="0"/>
              <a:t> a model = finding parameters that predict outputs “well” from inputs for a </a:t>
            </a:r>
            <a:r>
              <a:rPr lang="en-US" dirty="0">
                <a:solidFill>
                  <a:srgbClr val="D18362"/>
                </a:solidFill>
              </a:rPr>
              <a:t>training</a:t>
            </a:r>
            <a:r>
              <a:rPr lang="en-US" dirty="0"/>
              <a:t> </a:t>
            </a:r>
            <a:r>
              <a:rPr lang="en-US" dirty="0">
                <a:solidFill>
                  <a:srgbClr val="D18362"/>
                </a:solidFill>
              </a:rPr>
              <a:t>dataset</a:t>
            </a:r>
            <a:r>
              <a:rPr lang="en-US" dirty="0"/>
              <a:t> of  input/output pairs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50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2D2D4-4770-8585-1DAE-2297A986D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A26CF-E5C7-659B-789E-AB779D747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Overview</a:t>
            </a:r>
          </a:p>
          <a:p>
            <a:r>
              <a:rPr lang="en-US" dirty="0">
                <a:solidFill>
                  <a:srgbClr val="D18362"/>
                </a:solidFill>
              </a:rPr>
              <a:t>Notation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Loss function</a:t>
            </a:r>
          </a:p>
          <a:p>
            <a:pPr lvl="1"/>
            <a:r>
              <a:rPr lang="en-US" dirty="0"/>
              <a:t>Training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1D Linear regression example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Loss function </a:t>
            </a:r>
          </a:p>
          <a:p>
            <a:pPr lvl="1"/>
            <a:r>
              <a:rPr lang="en-US" dirty="0"/>
              <a:t>Training 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Where are we going?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111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24434-E77B-1705-78F7-C0D10F958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B1969-A77E-D1DE-08E2-A5D6FC6F7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Output: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Model: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FEDBB1-0854-D9E2-2C1E-D5711E7BC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485" y="4191000"/>
            <a:ext cx="266700" cy="304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411E7E-D99A-B8F7-6D44-6C6A518E6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6485" y="5253122"/>
            <a:ext cx="1536700" cy="469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280699-850C-41A3-0484-C0E072929A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3785" y="2624365"/>
            <a:ext cx="279400" cy="2159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FE82B3F-E6FA-BFA1-4507-C560FC3B148C}"/>
              </a:ext>
            </a:extLst>
          </p:cNvPr>
          <p:cNvCxnSpPr>
            <a:cxnSpLocks/>
          </p:cNvCxnSpPr>
          <p:nvPr/>
        </p:nvCxnSpPr>
        <p:spPr>
          <a:xfrm flipH="1">
            <a:off x="6553200" y="2714135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40F1D74-6367-2B35-6021-7EBCD99877E3}"/>
              </a:ext>
            </a:extLst>
          </p:cNvPr>
          <p:cNvSpPr txBox="1"/>
          <p:nvPr/>
        </p:nvSpPr>
        <p:spPr>
          <a:xfrm>
            <a:off x="8263782" y="2390970"/>
            <a:ext cx="30900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Variables always Roman letters</a:t>
            </a:r>
          </a:p>
          <a:p>
            <a:endParaRPr lang="en-US" dirty="0">
              <a:solidFill>
                <a:srgbClr val="D18362"/>
              </a:solidFill>
            </a:endParaRPr>
          </a:p>
          <a:p>
            <a:r>
              <a:rPr lang="en-US" dirty="0">
                <a:solidFill>
                  <a:srgbClr val="D18362"/>
                </a:solidFill>
              </a:rPr>
              <a:t>Normal = scalar</a:t>
            </a:r>
          </a:p>
          <a:p>
            <a:r>
              <a:rPr lang="en-US" dirty="0">
                <a:solidFill>
                  <a:srgbClr val="D18362"/>
                </a:solidFill>
              </a:rPr>
              <a:t>Bold = vector</a:t>
            </a:r>
          </a:p>
          <a:p>
            <a:r>
              <a:rPr lang="en-US" dirty="0">
                <a:solidFill>
                  <a:srgbClr val="D18362"/>
                </a:solidFill>
              </a:rPr>
              <a:t>Capital Bold = matrix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3B70C8-1B64-3903-9C03-273806285CDC}"/>
              </a:ext>
            </a:extLst>
          </p:cNvPr>
          <p:cNvCxnSpPr>
            <a:cxnSpLocks/>
          </p:cNvCxnSpPr>
          <p:nvPr/>
        </p:nvCxnSpPr>
        <p:spPr>
          <a:xfrm flipH="1">
            <a:off x="6553200" y="5435564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700054C-BE40-5707-EB40-3D6168AF3C67}"/>
              </a:ext>
            </a:extLst>
          </p:cNvPr>
          <p:cNvSpPr txBox="1"/>
          <p:nvPr/>
        </p:nvSpPr>
        <p:spPr>
          <a:xfrm>
            <a:off x="8263782" y="4774941"/>
            <a:ext cx="34710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Functions always square brackets</a:t>
            </a:r>
          </a:p>
          <a:p>
            <a:endParaRPr lang="en-US" dirty="0">
              <a:solidFill>
                <a:srgbClr val="D18362"/>
              </a:solidFill>
            </a:endParaRPr>
          </a:p>
          <a:p>
            <a:r>
              <a:rPr lang="en-US" dirty="0">
                <a:solidFill>
                  <a:srgbClr val="D18362"/>
                </a:solidFill>
              </a:rPr>
              <a:t>Normal =  returns scalar</a:t>
            </a:r>
          </a:p>
          <a:p>
            <a:r>
              <a:rPr lang="en-US" dirty="0">
                <a:solidFill>
                  <a:srgbClr val="D18362"/>
                </a:solidFill>
              </a:rPr>
              <a:t>Bold = returns vector</a:t>
            </a:r>
          </a:p>
          <a:p>
            <a:r>
              <a:rPr lang="en-US" dirty="0">
                <a:solidFill>
                  <a:srgbClr val="D18362"/>
                </a:solidFill>
              </a:rPr>
              <a:t>Capital Bold = returns matrix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997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24434-E77B-1705-78F7-C0D10F958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 example: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B1969-A77E-D1DE-08E2-A5D6FC6F7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Output: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Model: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C8F45C-BABE-2DE5-1834-FB0EF803D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485" y="2161685"/>
            <a:ext cx="2743200" cy="1104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29C646-0589-212A-5836-A2183BBFC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6485" y="4001294"/>
            <a:ext cx="2095500" cy="5588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098D688-23C3-7E46-4666-2F2838245133}"/>
              </a:ext>
            </a:extLst>
          </p:cNvPr>
          <p:cNvCxnSpPr>
            <a:cxnSpLocks/>
          </p:cNvCxnSpPr>
          <p:nvPr/>
        </p:nvCxnSpPr>
        <p:spPr>
          <a:xfrm flipH="1">
            <a:off x="6553200" y="2714135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6B13802-075E-4013-3F0C-3563522A68BF}"/>
              </a:ext>
            </a:extLst>
          </p:cNvPr>
          <p:cNvSpPr txBox="1"/>
          <p:nvPr/>
        </p:nvSpPr>
        <p:spPr>
          <a:xfrm>
            <a:off x="8263782" y="2390970"/>
            <a:ext cx="1965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Structured</a:t>
            </a:r>
            <a:r>
              <a:rPr lang="en-US" dirty="0"/>
              <a:t> or </a:t>
            </a:r>
            <a:r>
              <a:rPr lang="en-US" dirty="0">
                <a:solidFill>
                  <a:srgbClr val="D18362"/>
                </a:solidFill>
              </a:rPr>
              <a:t>tabular</a:t>
            </a:r>
            <a:r>
              <a:rPr lang="en-US" dirty="0"/>
              <a:t> data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CC55E92-97D2-6641-600F-6ADFA0534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485" y="5245143"/>
            <a:ext cx="14605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936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Parameters:</a:t>
            </a:r>
          </a:p>
          <a:p>
            <a:endParaRPr lang="en-US" dirty="0"/>
          </a:p>
          <a:p>
            <a:r>
              <a:rPr lang="en-US" dirty="0"/>
              <a:t>Model :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5602DF-B760-B2FE-337E-9A47F2787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9271" y="3429000"/>
            <a:ext cx="20574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00EDCF-86E3-F7E9-03B7-2E7739102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871" y="2266383"/>
            <a:ext cx="292100" cy="4191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94AD871-691E-D56D-A425-BDA157553F48}"/>
              </a:ext>
            </a:extLst>
          </p:cNvPr>
          <p:cNvCxnSpPr>
            <a:cxnSpLocks/>
          </p:cNvCxnSpPr>
          <p:nvPr/>
        </p:nvCxnSpPr>
        <p:spPr>
          <a:xfrm flipH="1">
            <a:off x="6553200" y="2362317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968E7C0-B204-3051-FECA-5669037E854D}"/>
              </a:ext>
            </a:extLst>
          </p:cNvPr>
          <p:cNvSpPr txBox="1"/>
          <p:nvPr/>
        </p:nvSpPr>
        <p:spPr>
          <a:xfrm>
            <a:off x="8263783" y="2039152"/>
            <a:ext cx="2513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Parameters always Greek letters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084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Training dataset of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/>
              <a:t> pairs of input/output examples: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D18362"/>
                </a:solidFill>
              </a:rPr>
              <a:t>Loss function </a:t>
            </a:r>
            <a:r>
              <a:rPr lang="en-US" dirty="0"/>
              <a:t>or</a:t>
            </a:r>
            <a:r>
              <a:rPr lang="en-US" dirty="0">
                <a:solidFill>
                  <a:srgbClr val="D18362"/>
                </a:solidFill>
              </a:rPr>
              <a:t> cost function </a:t>
            </a:r>
            <a:r>
              <a:rPr lang="en-US" dirty="0"/>
              <a:t>measures how bad model is: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or for short: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213AD1-BB85-D32F-5939-00AE24C4F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364" y="2361635"/>
            <a:ext cx="2044700" cy="533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B9AC64-4551-06B8-2CAD-E5B2E13D06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4782" y="3927727"/>
            <a:ext cx="46990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722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Training dataset of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/>
              <a:t> pairs of input/output examples: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D18362"/>
                </a:solidFill>
              </a:rPr>
              <a:t>Loss function </a:t>
            </a:r>
            <a:r>
              <a:rPr lang="en-US" dirty="0"/>
              <a:t>or</a:t>
            </a:r>
            <a:r>
              <a:rPr lang="en-US" dirty="0">
                <a:solidFill>
                  <a:srgbClr val="D18362"/>
                </a:solidFill>
              </a:rPr>
              <a:t> cost function </a:t>
            </a:r>
            <a:r>
              <a:rPr lang="en-US" dirty="0"/>
              <a:t>measures how bad model is: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</a:t>
            </a:r>
          </a:p>
          <a:p>
            <a:pPr marL="0" indent="0">
              <a:buNone/>
            </a:pPr>
            <a:r>
              <a:rPr lang="en-US" dirty="0"/>
              <a:t>or for short: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213AD1-BB85-D32F-5939-00AE24C4F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364" y="2361635"/>
            <a:ext cx="2044700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64D6ED-2B64-2314-F230-4BB6656EC6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1864" y="6065621"/>
            <a:ext cx="9017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25C9C0-F7EB-03BC-B7DB-A54E81C07478}"/>
              </a:ext>
            </a:extLst>
          </p:cNvPr>
          <p:cNvCxnSpPr>
            <a:cxnSpLocks/>
          </p:cNvCxnSpPr>
          <p:nvPr/>
        </p:nvCxnSpPr>
        <p:spPr>
          <a:xfrm flipH="1">
            <a:off x="6562344" y="6303370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8B7488-223B-FEFB-F91E-C590B5B9FE04}"/>
              </a:ext>
            </a:extLst>
          </p:cNvPr>
          <p:cNvSpPr txBox="1"/>
          <p:nvPr/>
        </p:nvSpPr>
        <p:spPr>
          <a:xfrm>
            <a:off x="8263782" y="5922293"/>
            <a:ext cx="3471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Returns a scalar that is smaller when model maps inputs to outputs better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B9AC64-4551-06B8-2CAD-E5B2E13D0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4782" y="3927727"/>
            <a:ext cx="46990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56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" name="Graphic 756">
            <a:extLst>
              <a:ext uri="{FF2B5EF4-FFF2-40B4-BE49-F238E27FC236}">
                <a16:creationId xmlns:a16="http://schemas.microsoft.com/office/drawing/2014/main" id="{2C6858EF-E5E5-DFB9-21E5-56A846DD5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0481" y="261258"/>
            <a:ext cx="9871038" cy="659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221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Loss function: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Find the parameters that minimize the loss: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64D6ED-2B64-2314-F230-4BB6656EC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407" y="2291328"/>
            <a:ext cx="9017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25C9C0-F7EB-03BC-B7DB-A54E81C07478}"/>
              </a:ext>
            </a:extLst>
          </p:cNvPr>
          <p:cNvCxnSpPr>
            <a:cxnSpLocks/>
          </p:cNvCxnSpPr>
          <p:nvPr/>
        </p:nvCxnSpPr>
        <p:spPr>
          <a:xfrm flipH="1">
            <a:off x="6215743" y="2529077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8B7488-223B-FEFB-F91E-C590B5B9FE04}"/>
              </a:ext>
            </a:extLst>
          </p:cNvPr>
          <p:cNvSpPr txBox="1"/>
          <p:nvPr/>
        </p:nvSpPr>
        <p:spPr>
          <a:xfrm>
            <a:off x="7926325" y="2358312"/>
            <a:ext cx="3471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Returns a scalar that is smaller when model maps inputs to outputs better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684A4C-1D6E-59ED-BEB7-C97F0FE01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260" y="4863084"/>
            <a:ext cx="35814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45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14384-F137-BAA5-25A8-9ABE291B4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F00EE-3508-B82C-8511-85AF05602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test the model, run on a separate </a:t>
            </a:r>
            <a:r>
              <a:rPr lang="en-US" dirty="0">
                <a:solidFill>
                  <a:srgbClr val="D18362"/>
                </a:solidFill>
              </a:rPr>
              <a:t>test dataset </a:t>
            </a:r>
            <a:r>
              <a:rPr lang="en-US" dirty="0"/>
              <a:t>of input / output pairs</a:t>
            </a:r>
          </a:p>
          <a:p>
            <a:endParaRPr lang="en-US" dirty="0"/>
          </a:p>
          <a:p>
            <a:r>
              <a:rPr lang="en-US" dirty="0"/>
              <a:t>See how well it </a:t>
            </a:r>
            <a:r>
              <a:rPr lang="en-US" dirty="0">
                <a:solidFill>
                  <a:srgbClr val="D18362"/>
                </a:solidFill>
              </a:rPr>
              <a:t>generalizes</a:t>
            </a:r>
            <a:r>
              <a:rPr lang="en-US" dirty="0"/>
              <a:t> to new data</a:t>
            </a:r>
          </a:p>
        </p:txBody>
      </p:sp>
    </p:spTree>
    <p:extLst>
      <p:ext uri="{BB962C8B-B14F-4D97-AF65-F5344CB8AC3E}">
        <p14:creationId xmlns:p14="http://schemas.microsoft.com/office/powerpoint/2010/main" val="37920970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2D2D4-4770-8585-1DAE-2297A986D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A26CF-E5C7-659B-789E-AB779D747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Overview</a:t>
            </a:r>
          </a:p>
          <a:p>
            <a:r>
              <a:rPr lang="en-US" dirty="0"/>
              <a:t>Notation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Loss function</a:t>
            </a:r>
          </a:p>
          <a:p>
            <a:pPr lvl="1"/>
            <a:r>
              <a:rPr lang="en-US" dirty="0"/>
              <a:t>Training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>
                <a:solidFill>
                  <a:srgbClr val="D18362"/>
                </a:solidFill>
              </a:rPr>
              <a:t>1D Linear regression example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Loss function </a:t>
            </a:r>
          </a:p>
          <a:p>
            <a:pPr lvl="1"/>
            <a:r>
              <a:rPr lang="en-US" dirty="0"/>
              <a:t>Training 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Where are we going?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6297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EECA-311F-1EB2-90DE-5EE8B634C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Parameters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40C147-E293-1F18-DE64-88462032F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685" y="2450193"/>
            <a:ext cx="2590800" cy="1130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372517-E62F-88A3-CB53-DA336CEF5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863" y="4620193"/>
            <a:ext cx="1765300" cy="110490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A48137-2050-1B7D-0C33-DE095B8AC5A6}"/>
              </a:ext>
            </a:extLst>
          </p:cNvPr>
          <p:cNvCxnSpPr>
            <a:cxnSpLocks/>
          </p:cNvCxnSpPr>
          <p:nvPr/>
        </p:nvCxnSpPr>
        <p:spPr>
          <a:xfrm flipH="1">
            <a:off x="4771718" y="4834498"/>
            <a:ext cx="573168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77FBE4E-930B-C465-D29A-85FF69137F79}"/>
              </a:ext>
            </a:extLst>
          </p:cNvPr>
          <p:cNvSpPr txBox="1"/>
          <p:nvPr/>
        </p:nvSpPr>
        <p:spPr>
          <a:xfrm>
            <a:off x="5390405" y="4620193"/>
            <a:ext cx="251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y-offset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6901D5-039C-65BE-878E-AF4B70A6193D}"/>
              </a:ext>
            </a:extLst>
          </p:cNvPr>
          <p:cNvCxnSpPr>
            <a:cxnSpLocks/>
          </p:cNvCxnSpPr>
          <p:nvPr/>
        </p:nvCxnSpPr>
        <p:spPr>
          <a:xfrm flipH="1">
            <a:off x="4771718" y="5423336"/>
            <a:ext cx="573168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263A2E2-5D7F-C6D1-9C8C-F323ACD51D55}"/>
              </a:ext>
            </a:extLst>
          </p:cNvPr>
          <p:cNvSpPr txBox="1"/>
          <p:nvPr/>
        </p:nvSpPr>
        <p:spPr>
          <a:xfrm>
            <a:off x="5390405" y="5209031"/>
            <a:ext cx="251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slope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9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EECA-311F-1EB2-90DE-5EE8B634C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Parameters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40C147-E293-1F18-DE64-88462032F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685" y="2450193"/>
            <a:ext cx="2590800" cy="1130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372517-E62F-88A3-CB53-DA336CEF5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863" y="4620193"/>
            <a:ext cx="1765300" cy="110490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A48137-2050-1B7D-0C33-DE095B8AC5A6}"/>
              </a:ext>
            </a:extLst>
          </p:cNvPr>
          <p:cNvCxnSpPr>
            <a:cxnSpLocks/>
          </p:cNvCxnSpPr>
          <p:nvPr/>
        </p:nvCxnSpPr>
        <p:spPr>
          <a:xfrm flipH="1">
            <a:off x="4771718" y="4834498"/>
            <a:ext cx="573168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77FBE4E-930B-C465-D29A-85FF69137F79}"/>
              </a:ext>
            </a:extLst>
          </p:cNvPr>
          <p:cNvSpPr txBox="1"/>
          <p:nvPr/>
        </p:nvSpPr>
        <p:spPr>
          <a:xfrm>
            <a:off x="5390405" y="4620193"/>
            <a:ext cx="251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y-offset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6901D5-039C-65BE-878E-AF4B70A6193D}"/>
              </a:ext>
            </a:extLst>
          </p:cNvPr>
          <p:cNvCxnSpPr>
            <a:cxnSpLocks/>
          </p:cNvCxnSpPr>
          <p:nvPr/>
        </p:nvCxnSpPr>
        <p:spPr>
          <a:xfrm flipH="1">
            <a:off x="4771718" y="5423336"/>
            <a:ext cx="573168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263A2E2-5D7F-C6D1-9C8C-F323ACD51D55}"/>
              </a:ext>
            </a:extLst>
          </p:cNvPr>
          <p:cNvSpPr txBox="1"/>
          <p:nvPr/>
        </p:nvSpPr>
        <p:spPr>
          <a:xfrm>
            <a:off x="5390405" y="5209031"/>
            <a:ext cx="251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slope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781D811-3965-4E16-31F1-FCE44D33D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2356" y="1848101"/>
            <a:ext cx="4721444" cy="454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9049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EECA-311F-1EB2-90DE-5EE8B634C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Parameters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40C147-E293-1F18-DE64-88462032F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685" y="2450193"/>
            <a:ext cx="2590800" cy="1130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372517-E62F-88A3-CB53-DA336CEF5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863" y="4620193"/>
            <a:ext cx="1765300" cy="110490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A48137-2050-1B7D-0C33-DE095B8AC5A6}"/>
              </a:ext>
            </a:extLst>
          </p:cNvPr>
          <p:cNvCxnSpPr>
            <a:cxnSpLocks/>
          </p:cNvCxnSpPr>
          <p:nvPr/>
        </p:nvCxnSpPr>
        <p:spPr>
          <a:xfrm flipH="1">
            <a:off x="4771718" y="4834498"/>
            <a:ext cx="573168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77FBE4E-930B-C465-D29A-85FF69137F79}"/>
              </a:ext>
            </a:extLst>
          </p:cNvPr>
          <p:cNvSpPr txBox="1"/>
          <p:nvPr/>
        </p:nvSpPr>
        <p:spPr>
          <a:xfrm>
            <a:off x="5390405" y="4620193"/>
            <a:ext cx="251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y-offset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6901D5-039C-65BE-878E-AF4B70A6193D}"/>
              </a:ext>
            </a:extLst>
          </p:cNvPr>
          <p:cNvCxnSpPr>
            <a:cxnSpLocks/>
          </p:cNvCxnSpPr>
          <p:nvPr/>
        </p:nvCxnSpPr>
        <p:spPr>
          <a:xfrm flipH="1">
            <a:off x="4771718" y="5423336"/>
            <a:ext cx="573168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263A2E2-5D7F-C6D1-9C8C-F323ACD51D55}"/>
              </a:ext>
            </a:extLst>
          </p:cNvPr>
          <p:cNvSpPr txBox="1"/>
          <p:nvPr/>
        </p:nvSpPr>
        <p:spPr>
          <a:xfrm>
            <a:off x="5390405" y="5209031"/>
            <a:ext cx="251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slope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781D811-3965-4E16-31F1-FCE44D33D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2356" y="1848101"/>
            <a:ext cx="4721444" cy="45465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ABE675-24C0-A950-0869-A50E29497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2356" y="1848101"/>
            <a:ext cx="4721444" cy="454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3182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7B82C9C-5809-D425-E2CE-79A2EFA89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2356" y="1848101"/>
            <a:ext cx="4721444" cy="45465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EECA-311F-1EB2-90DE-5EE8B634C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Parameters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40C147-E293-1F18-DE64-88462032F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685" y="2450193"/>
            <a:ext cx="2590800" cy="1130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372517-E62F-88A3-CB53-DA336CEF5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7863" y="4620193"/>
            <a:ext cx="1765300" cy="110490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A48137-2050-1B7D-0C33-DE095B8AC5A6}"/>
              </a:ext>
            </a:extLst>
          </p:cNvPr>
          <p:cNvCxnSpPr>
            <a:cxnSpLocks/>
          </p:cNvCxnSpPr>
          <p:nvPr/>
        </p:nvCxnSpPr>
        <p:spPr>
          <a:xfrm flipH="1">
            <a:off x="4771718" y="4834498"/>
            <a:ext cx="573168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77FBE4E-930B-C465-D29A-85FF69137F79}"/>
              </a:ext>
            </a:extLst>
          </p:cNvPr>
          <p:cNvSpPr txBox="1"/>
          <p:nvPr/>
        </p:nvSpPr>
        <p:spPr>
          <a:xfrm>
            <a:off x="5390405" y="4620193"/>
            <a:ext cx="251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y-offset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6901D5-039C-65BE-878E-AF4B70A6193D}"/>
              </a:ext>
            </a:extLst>
          </p:cNvPr>
          <p:cNvCxnSpPr>
            <a:cxnSpLocks/>
          </p:cNvCxnSpPr>
          <p:nvPr/>
        </p:nvCxnSpPr>
        <p:spPr>
          <a:xfrm flipH="1">
            <a:off x="4771718" y="5423336"/>
            <a:ext cx="573168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263A2E2-5D7F-C6D1-9C8C-F323ACD51D55}"/>
              </a:ext>
            </a:extLst>
          </p:cNvPr>
          <p:cNvSpPr txBox="1"/>
          <p:nvPr/>
        </p:nvSpPr>
        <p:spPr>
          <a:xfrm>
            <a:off x="5390405" y="5209031"/>
            <a:ext cx="251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slope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36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D0F81433-EAFA-992A-66DB-D42A5A38B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11" y="1598667"/>
            <a:ext cx="5116290" cy="49709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973980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D0F81433-EAFA-992A-66DB-D42A5A38B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11" y="1598667"/>
            <a:ext cx="5116290" cy="49709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 data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338817D-3A15-56D7-736C-804D0D275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056" y="3080660"/>
            <a:ext cx="4023920" cy="21417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573E662-95CC-47AE-AFCC-E78AD11C4E38}"/>
              </a:ext>
            </a:extLst>
          </p:cNvPr>
          <p:cNvSpPr txBox="1"/>
          <p:nvPr/>
        </p:nvSpPr>
        <p:spPr>
          <a:xfrm>
            <a:off x="7086595" y="2286000"/>
            <a:ext cx="2645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Loss function: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2ECF17-80B3-3630-8174-83677D052B48}"/>
              </a:ext>
            </a:extLst>
          </p:cNvPr>
          <p:cNvSpPr txBox="1"/>
          <p:nvPr/>
        </p:nvSpPr>
        <p:spPr>
          <a:xfrm>
            <a:off x="6759724" y="5694348"/>
            <a:ext cx="4376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18362"/>
                </a:solidFill>
              </a:rPr>
              <a:t>“Least squares loss function”</a:t>
            </a:r>
          </a:p>
        </p:txBody>
      </p:sp>
    </p:spTree>
    <p:extLst>
      <p:ext uri="{BB962C8B-B14F-4D97-AF65-F5344CB8AC3E}">
        <p14:creationId xmlns:p14="http://schemas.microsoft.com/office/powerpoint/2010/main" val="26330516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EA4CE9C-EF53-36DF-E215-68B8FB54F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11" y="1598667"/>
            <a:ext cx="5116290" cy="49709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 1D Linear regression loss function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338817D-3A15-56D7-736C-804D0D275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056" y="3080660"/>
            <a:ext cx="4023920" cy="21417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573E662-95CC-47AE-AFCC-E78AD11C4E38}"/>
              </a:ext>
            </a:extLst>
          </p:cNvPr>
          <p:cNvSpPr txBox="1"/>
          <p:nvPr/>
        </p:nvSpPr>
        <p:spPr>
          <a:xfrm>
            <a:off x="7086595" y="2286000"/>
            <a:ext cx="2645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Loss function: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2CA45B-9719-77F1-914F-FEE1F2D83B84}"/>
              </a:ext>
            </a:extLst>
          </p:cNvPr>
          <p:cNvSpPr txBox="1"/>
          <p:nvPr/>
        </p:nvSpPr>
        <p:spPr>
          <a:xfrm>
            <a:off x="6759724" y="5694348"/>
            <a:ext cx="4376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18362"/>
                </a:solidFill>
              </a:rPr>
              <a:t>“Least squares loss function”</a:t>
            </a:r>
          </a:p>
        </p:txBody>
      </p:sp>
    </p:spTree>
    <p:extLst>
      <p:ext uri="{BB962C8B-B14F-4D97-AF65-F5344CB8AC3E}">
        <p14:creationId xmlns:p14="http://schemas.microsoft.com/office/powerpoint/2010/main" val="3082344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98E501E-9BA9-D5A8-6F39-CF745D3F3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C5D9178-00A1-271F-6142-6D81934C3299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Univariate regression problem (one output, real value)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C09EB54-C920-DB6F-2D47-91DAECB0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14364492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092723-C5AA-8A31-0593-285986DCB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11" y="1598667"/>
            <a:ext cx="5116290" cy="49709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loss function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338817D-3A15-56D7-736C-804D0D275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056" y="3080660"/>
            <a:ext cx="4023920" cy="21417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573E662-95CC-47AE-AFCC-E78AD11C4E38}"/>
              </a:ext>
            </a:extLst>
          </p:cNvPr>
          <p:cNvSpPr txBox="1"/>
          <p:nvPr/>
        </p:nvSpPr>
        <p:spPr>
          <a:xfrm>
            <a:off x="7086595" y="2286000"/>
            <a:ext cx="2645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Loss function: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A11D1FE-88EA-E926-1552-5C1F7BC33347}"/>
              </a:ext>
            </a:extLst>
          </p:cNvPr>
          <p:cNvSpPr txBox="1"/>
          <p:nvPr/>
        </p:nvSpPr>
        <p:spPr>
          <a:xfrm>
            <a:off x="6759724" y="5694348"/>
            <a:ext cx="4376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18362"/>
                </a:solidFill>
              </a:rPr>
              <a:t>“Least squares loss function”</a:t>
            </a:r>
          </a:p>
        </p:txBody>
      </p:sp>
    </p:spTree>
    <p:extLst>
      <p:ext uri="{BB962C8B-B14F-4D97-AF65-F5344CB8AC3E}">
        <p14:creationId xmlns:p14="http://schemas.microsoft.com/office/powerpoint/2010/main" val="15145385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loss function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B036811-2B0B-527C-BA1C-F0050E5C3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11" y="1598667"/>
            <a:ext cx="5116290" cy="497094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338817D-3A15-56D7-736C-804D0D275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056" y="3080660"/>
            <a:ext cx="4023920" cy="21417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573E662-95CC-47AE-AFCC-E78AD11C4E38}"/>
              </a:ext>
            </a:extLst>
          </p:cNvPr>
          <p:cNvSpPr txBox="1"/>
          <p:nvPr/>
        </p:nvSpPr>
        <p:spPr>
          <a:xfrm>
            <a:off x="7086595" y="2286000"/>
            <a:ext cx="2645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Loss function: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2742B1-76D5-2B70-CAF1-12992A6B79A7}"/>
              </a:ext>
            </a:extLst>
          </p:cNvPr>
          <p:cNvSpPr txBox="1"/>
          <p:nvPr/>
        </p:nvSpPr>
        <p:spPr>
          <a:xfrm>
            <a:off x="6759724" y="5694348"/>
            <a:ext cx="4376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18362"/>
                </a:solidFill>
              </a:rPr>
              <a:t>“Least squares loss function”</a:t>
            </a:r>
          </a:p>
        </p:txBody>
      </p:sp>
    </p:spTree>
    <p:extLst>
      <p:ext uri="{BB962C8B-B14F-4D97-AF65-F5344CB8AC3E}">
        <p14:creationId xmlns:p14="http://schemas.microsoft.com/office/powerpoint/2010/main" val="32697362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3C08596-495C-B86B-2184-D4A7E12B4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loss function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364053-30FB-2A07-3D77-47C3145D3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4056" y="3080660"/>
            <a:ext cx="4023920" cy="21417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E7FB56F-898B-4863-E2CC-FCB904C49893}"/>
              </a:ext>
            </a:extLst>
          </p:cNvPr>
          <p:cNvSpPr txBox="1"/>
          <p:nvPr/>
        </p:nvSpPr>
        <p:spPr>
          <a:xfrm>
            <a:off x="7086595" y="2286000"/>
            <a:ext cx="2645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Loss function: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7E3406-A07C-32D0-6BA2-46E73A005D6A}"/>
              </a:ext>
            </a:extLst>
          </p:cNvPr>
          <p:cNvSpPr txBox="1"/>
          <p:nvPr/>
        </p:nvSpPr>
        <p:spPr>
          <a:xfrm>
            <a:off x="6759724" y="5694348"/>
            <a:ext cx="4376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18362"/>
                </a:solidFill>
              </a:rPr>
              <a:t>“Least squares loss function”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84B30A-44C2-B4AC-7ECE-E772BD1F45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6994" y="1765738"/>
            <a:ext cx="4698082" cy="472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5722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3C08596-495C-B86B-2184-D4A7E12B4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loss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9FEED9-24E4-DB96-F976-337A0BA96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784" y="1998879"/>
            <a:ext cx="4218287" cy="409844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DA48E98-67FD-767D-8162-20FC9C0837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6994" y="1765738"/>
            <a:ext cx="4698082" cy="472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626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02B5CCD-991E-9EAE-9AEF-52657F2CE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Example: 1D Linear regression loss function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89D845-8221-16EC-FFDA-20299EF74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784" y="1998879"/>
            <a:ext cx="4218287" cy="409844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F6D17D-C457-2ACE-81BC-FE4465D59C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6994" y="1765738"/>
            <a:ext cx="4698082" cy="472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568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3C08596-495C-B86B-2184-D4A7E12B4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loss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836838-751B-ACA1-0133-681C509F4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784" y="1998879"/>
            <a:ext cx="4218287" cy="409844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6E0D01A-4AA5-1FAA-8180-5E647C81D7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6994" y="1765738"/>
            <a:ext cx="4698082" cy="472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1814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C219DC5-5CD7-D425-E7AA-EE86297E9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Example: 1D Linear regression loss function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2128E8-3098-17DD-1B7B-BE8C4CF6A4CF}"/>
              </a:ext>
            </a:extLst>
          </p:cNvPr>
          <p:cNvSpPr/>
          <p:nvPr/>
        </p:nvSpPr>
        <p:spPr>
          <a:xfrm>
            <a:off x="5879507" y="1768979"/>
            <a:ext cx="418743" cy="478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393113-3380-4032-DC28-FF22FA320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994" y="1424086"/>
            <a:ext cx="9825026" cy="506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3235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AAD77ED-A813-E1E0-73A8-CB9A5D9F6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</p:spTree>
    <p:extLst>
      <p:ext uri="{BB962C8B-B14F-4D97-AF65-F5344CB8AC3E}">
        <p14:creationId xmlns:p14="http://schemas.microsoft.com/office/powerpoint/2010/main" val="36681787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EF2E499-1293-C825-AB14-10E6F7E39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</p:spTree>
    <p:extLst>
      <p:ext uri="{BB962C8B-B14F-4D97-AF65-F5344CB8AC3E}">
        <p14:creationId xmlns:p14="http://schemas.microsoft.com/office/powerpoint/2010/main" val="4295812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CC0F00F-278B-1CC9-059B-79803CDBF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</p:spTree>
    <p:extLst>
      <p:ext uri="{BB962C8B-B14F-4D97-AF65-F5344CB8AC3E}">
        <p14:creationId xmlns:p14="http://schemas.microsoft.com/office/powerpoint/2010/main" val="1604928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2D2D4-4770-8585-1DAE-2297A986D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A26CF-E5C7-659B-789E-AB779D747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Overview</a:t>
            </a:r>
          </a:p>
          <a:p>
            <a:r>
              <a:rPr lang="en-US" dirty="0"/>
              <a:t>Notation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Loss function</a:t>
            </a:r>
          </a:p>
          <a:p>
            <a:pPr lvl="1"/>
            <a:r>
              <a:rPr lang="en-US" dirty="0"/>
              <a:t>Training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1D Linear regression example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Loss function </a:t>
            </a:r>
          </a:p>
          <a:p>
            <a:pPr lvl="1"/>
            <a:r>
              <a:rPr lang="en-US" dirty="0"/>
              <a:t>Training 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Where are we going?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9932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A9F0A3-A97A-7A6E-35F1-F96645D86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3871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BE0E72-EFD0-C671-6900-0AD886836A4A}"/>
              </a:ext>
            </a:extLst>
          </p:cNvPr>
          <p:cNvSpPr txBox="1"/>
          <p:nvPr/>
        </p:nvSpPr>
        <p:spPr>
          <a:xfrm>
            <a:off x="3085032" y="6298250"/>
            <a:ext cx="5221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This technique is known as </a:t>
            </a:r>
            <a:r>
              <a:rPr lang="en-US" dirty="0">
                <a:solidFill>
                  <a:srgbClr val="D18362"/>
                </a:solidFill>
              </a:rPr>
              <a:t>gradient descent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968912-B40E-BE31-799D-544D4F795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2182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73B48-5B0D-9F6F-3A57-9C9D58851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F6DB2-4522-0267-FFA0-A608EDC0A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with different set of paired input/output data</a:t>
            </a:r>
          </a:p>
          <a:p>
            <a:pPr lvl="1"/>
            <a:r>
              <a:rPr lang="en-US" dirty="0"/>
              <a:t>Measure performance</a:t>
            </a:r>
          </a:p>
          <a:p>
            <a:pPr lvl="1"/>
            <a:r>
              <a:rPr lang="en-US" dirty="0"/>
              <a:t>Degree to which this is same as training = </a:t>
            </a:r>
            <a:r>
              <a:rPr lang="en-US" dirty="0">
                <a:solidFill>
                  <a:srgbClr val="D18362"/>
                </a:solidFill>
              </a:rPr>
              <a:t>generalization</a:t>
            </a:r>
          </a:p>
          <a:p>
            <a:r>
              <a:rPr lang="en-US" dirty="0"/>
              <a:t>Might not generalize well because</a:t>
            </a:r>
          </a:p>
          <a:p>
            <a:pPr lvl="1"/>
            <a:r>
              <a:rPr lang="en-US" dirty="0"/>
              <a:t>Model too simple</a:t>
            </a:r>
          </a:p>
          <a:p>
            <a:pPr lvl="1"/>
            <a:r>
              <a:rPr lang="en-US" dirty="0"/>
              <a:t>Model too complex </a:t>
            </a:r>
          </a:p>
          <a:p>
            <a:pPr lvl="2"/>
            <a:r>
              <a:rPr lang="en-US" dirty="0"/>
              <a:t>fits to statistical peculiarities of data</a:t>
            </a:r>
          </a:p>
          <a:p>
            <a:pPr lvl="2"/>
            <a:r>
              <a:rPr lang="en-US" dirty="0"/>
              <a:t>this is known as </a:t>
            </a:r>
            <a:r>
              <a:rPr lang="en-US" dirty="0">
                <a:solidFill>
                  <a:srgbClr val="D18362"/>
                </a:solidFill>
              </a:rPr>
              <a:t>overfitting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1679B7-6EBB-4658-D798-3D85568A2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1917" y="3216292"/>
            <a:ext cx="3471222" cy="33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1802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2D2D4-4770-8585-1DAE-2297A986D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A26CF-E5C7-659B-789E-AB779D747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Overview</a:t>
            </a:r>
          </a:p>
          <a:p>
            <a:r>
              <a:rPr lang="en-US" dirty="0"/>
              <a:t>Notation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Loss function</a:t>
            </a:r>
          </a:p>
          <a:p>
            <a:pPr lvl="1"/>
            <a:r>
              <a:rPr lang="en-US" dirty="0"/>
              <a:t>Training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1D Linear regression example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Loss function </a:t>
            </a:r>
          </a:p>
          <a:p>
            <a:pPr lvl="1"/>
            <a:r>
              <a:rPr lang="en-US" dirty="0"/>
              <a:t>Training 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>
                <a:solidFill>
                  <a:srgbClr val="D18362"/>
                </a:solidFill>
              </a:rPr>
              <a:t>Where are we going?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7830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36EE4-343B-A67F-75F3-F4D8241EC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are we going?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5770F-DFE6-FED1-9DC6-356AFD7CE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Shallow neural networks (a more flexible model)</a:t>
            </a:r>
          </a:p>
          <a:p>
            <a:r>
              <a:rPr lang="en-US" dirty="0"/>
              <a:t>Deep neural networks (an even more flexible model)</a:t>
            </a:r>
          </a:p>
          <a:p>
            <a:r>
              <a:rPr lang="en-US" dirty="0"/>
              <a:t>Loss functions (where did least squares come from?)</a:t>
            </a:r>
          </a:p>
          <a:p>
            <a:r>
              <a:rPr lang="en-US" dirty="0"/>
              <a:t>How to train neural networks (gradient descent and variants)</a:t>
            </a:r>
          </a:p>
          <a:p>
            <a:r>
              <a:rPr lang="en-US" dirty="0"/>
              <a:t>How to measure performance of neural networks (generalization)</a:t>
            </a:r>
          </a:p>
        </p:txBody>
      </p:sp>
    </p:spTree>
    <p:extLst>
      <p:ext uri="{BB962C8B-B14F-4D97-AF65-F5344CB8AC3E}">
        <p14:creationId xmlns:p14="http://schemas.microsoft.com/office/powerpoint/2010/main" val="1291793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2D2D4-4770-8585-1DAE-2297A986D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A26CF-E5C7-659B-789E-AB779D747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D18362"/>
                </a:solidFill>
              </a:rPr>
              <a:t>Overview</a:t>
            </a:r>
          </a:p>
          <a:p>
            <a:r>
              <a:rPr lang="en-US" dirty="0"/>
              <a:t>Notation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Loss function</a:t>
            </a:r>
          </a:p>
          <a:p>
            <a:pPr lvl="1"/>
            <a:r>
              <a:rPr lang="en-US" dirty="0"/>
              <a:t>Training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1D Linear regression example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Loss function </a:t>
            </a:r>
          </a:p>
          <a:p>
            <a:pPr lvl="1"/>
            <a:r>
              <a:rPr lang="en-US" dirty="0"/>
              <a:t>Training 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Where are we going?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63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445F5-57DB-67C8-9342-011A4460E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7F70A-92E9-33C7-64D3-0A3367D37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Supervised learning model </a:t>
            </a:r>
            <a:r>
              <a:rPr lang="en-US" dirty="0"/>
              <a:t>= mapping from one or more inputs to one or more outputs  </a:t>
            </a:r>
          </a:p>
          <a:p>
            <a:r>
              <a:rPr lang="en-US" dirty="0"/>
              <a:t>Model is a mathematical equation</a:t>
            </a:r>
          </a:p>
          <a:p>
            <a:endParaRPr lang="en-US" dirty="0"/>
          </a:p>
          <a:p>
            <a:r>
              <a:rPr lang="en-US" dirty="0"/>
              <a:t>Computing the inputs from the outputs = </a:t>
            </a:r>
            <a:r>
              <a:rPr lang="en-US" dirty="0">
                <a:solidFill>
                  <a:srgbClr val="D18362"/>
                </a:solidFill>
              </a:rPr>
              <a:t>inference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641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445F5-57DB-67C8-9342-011A4460E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7F70A-92E9-33C7-64D3-0A3367D37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Supervised learning model </a:t>
            </a:r>
            <a:r>
              <a:rPr lang="en-US" dirty="0"/>
              <a:t>= mapping from one or more inputs to one or more outputs  </a:t>
            </a:r>
          </a:p>
          <a:p>
            <a:r>
              <a:rPr lang="en-US" dirty="0"/>
              <a:t>Model is a mathematical equation</a:t>
            </a:r>
          </a:p>
          <a:p>
            <a:endParaRPr lang="en-US" dirty="0"/>
          </a:p>
          <a:p>
            <a:r>
              <a:rPr lang="en-US" dirty="0"/>
              <a:t>Computing the inputs from the outputs = </a:t>
            </a:r>
            <a:r>
              <a:rPr lang="en-US" dirty="0">
                <a:solidFill>
                  <a:srgbClr val="D18362"/>
                </a:solidFill>
              </a:rPr>
              <a:t>inference</a:t>
            </a:r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Input is age and milage of secondhand Toyota Prius</a:t>
            </a:r>
          </a:p>
          <a:p>
            <a:pPr lvl="1"/>
            <a:r>
              <a:rPr lang="en-US" dirty="0"/>
              <a:t>Output is estimated price of car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712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445F5-57DB-67C8-9342-011A4460E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7F70A-92E9-33C7-64D3-0A3367D37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Supervised learning model </a:t>
            </a:r>
            <a:r>
              <a:rPr lang="en-US" dirty="0"/>
              <a:t>= mapping from one or more inputs to one or more outputs  </a:t>
            </a:r>
          </a:p>
          <a:p>
            <a:r>
              <a:rPr lang="en-US" dirty="0"/>
              <a:t>Model is a mathematical equation</a:t>
            </a:r>
          </a:p>
          <a:p>
            <a:endParaRPr lang="en-US" dirty="0"/>
          </a:p>
          <a:p>
            <a:r>
              <a:rPr lang="en-US" dirty="0"/>
              <a:t>Computing the inputs from the outputs = </a:t>
            </a:r>
            <a:r>
              <a:rPr lang="en-US" dirty="0">
                <a:solidFill>
                  <a:srgbClr val="D18362"/>
                </a:solidFill>
              </a:rPr>
              <a:t>inference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940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445F5-57DB-67C8-9342-011A4460E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7F70A-92E9-33C7-64D3-0A3367D37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D18362"/>
                </a:solidFill>
              </a:rPr>
              <a:t>Supervised learning model </a:t>
            </a:r>
            <a:r>
              <a:rPr lang="en-US" dirty="0"/>
              <a:t>= mapping from one or more inputs to one or more outputs </a:t>
            </a:r>
          </a:p>
          <a:p>
            <a:r>
              <a:rPr lang="en-US" dirty="0"/>
              <a:t>Model is a mathematical equation</a:t>
            </a:r>
          </a:p>
          <a:p>
            <a:endParaRPr lang="en-US" dirty="0"/>
          </a:p>
          <a:p>
            <a:r>
              <a:rPr lang="en-US" dirty="0"/>
              <a:t>Computing the inputs from the outputs = </a:t>
            </a:r>
            <a:r>
              <a:rPr lang="en-US" dirty="0">
                <a:solidFill>
                  <a:srgbClr val="D18362"/>
                </a:solidFill>
              </a:rPr>
              <a:t>inference</a:t>
            </a:r>
            <a:endParaRPr lang="en-US" dirty="0"/>
          </a:p>
          <a:p>
            <a:r>
              <a:rPr lang="en-US" dirty="0"/>
              <a:t>Model also includes </a:t>
            </a:r>
            <a:r>
              <a:rPr lang="en-US" dirty="0">
                <a:solidFill>
                  <a:srgbClr val="D18362"/>
                </a:solidFill>
              </a:rPr>
              <a:t>parameters</a:t>
            </a:r>
          </a:p>
          <a:p>
            <a:r>
              <a:rPr lang="en-US" dirty="0"/>
              <a:t>Parameters affect outcome of equation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470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2964</TotalTime>
  <Words>1114</Words>
  <Application>Microsoft Office PowerPoint</Application>
  <PresentationFormat>Widescreen</PresentationFormat>
  <Paragraphs>270</Paragraphs>
  <Slides>44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-apple-system</vt:lpstr>
      <vt:lpstr>Arial</vt:lpstr>
      <vt:lpstr>Calibri</vt:lpstr>
      <vt:lpstr>Calibri Light</vt:lpstr>
      <vt:lpstr>Monaco</vt:lpstr>
      <vt:lpstr>Times New Roman</vt:lpstr>
      <vt:lpstr>Office Theme</vt:lpstr>
      <vt:lpstr>Supervised Learning </vt:lpstr>
      <vt:lpstr>PowerPoint Presentation</vt:lpstr>
      <vt:lpstr>Regression</vt:lpstr>
      <vt:lpstr>Supervised learning</vt:lpstr>
      <vt:lpstr>Supervised learning</vt:lpstr>
      <vt:lpstr>Supervised learning overview</vt:lpstr>
      <vt:lpstr>Supervised learning overview</vt:lpstr>
      <vt:lpstr>Supervised learning overview</vt:lpstr>
      <vt:lpstr>Supervised learning overview</vt:lpstr>
      <vt:lpstr>Supervised learning overview</vt:lpstr>
      <vt:lpstr>Supervised learning overview</vt:lpstr>
      <vt:lpstr>Supervised learning overview</vt:lpstr>
      <vt:lpstr>Supervised learning overview</vt:lpstr>
      <vt:lpstr>Supervised learning</vt:lpstr>
      <vt:lpstr>Notation:</vt:lpstr>
      <vt:lpstr>Notation example:</vt:lpstr>
      <vt:lpstr>Model</vt:lpstr>
      <vt:lpstr>Loss function</vt:lpstr>
      <vt:lpstr>Loss function</vt:lpstr>
      <vt:lpstr>Training</vt:lpstr>
      <vt:lpstr>Testing</vt:lpstr>
      <vt:lpstr>Supervised learning</vt:lpstr>
      <vt:lpstr>Example: 1D Linear regression model</vt:lpstr>
      <vt:lpstr>Example: 1D Linear regression model</vt:lpstr>
      <vt:lpstr>Example: 1D Linear regression model</vt:lpstr>
      <vt:lpstr>Example: 1D Linear regression model</vt:lpstr>
      <vt:lpstr>Example: 1D Linear regression training data</vt:lpstr>
      <vt:lpstr>Example: 1D Linear regression training data</vt:lpstr>
      <vt:lpstr>Example:  1D Linear regression loss function</vt:lpstr>
      <vt:lpstr>Example: 1D Linear regression loss function</vt:lpstr>
      <vt:lpstr>Example: 1D Linear regression loss function</vt:lpstr>
      <vt:lpstr>Example: 1D Linear regression loss function</vt:lpstr>
      <vt:lpstr>Example: 1D Linear regression loss function</vt:lpstr>
      <vt:lpstr>Example: 1D Linear regression loss function</vt:lpstr>
      <vt:lpstr>Example: 1D Linear regression loss function</vt:lpstr>
      <vt:lpstr>Example: 1D Linear regression loss function</vt:lpstr>
      <vt:lpstr>Example: 1D Linear regression training</vt:lpstr>
      <vt:lpstr>Example: 1D Linear regression training</vt:lpstr>
      <vt:lpstr>Example: 1D Linear regression training</vt:lpstr>
      <vt:lpstr>Example: 1D Linear regression training</vt:lpstr>
      <vt:lpstr>Example: 1D Linear regression training</vt:lpstr>
      <vt:lpstr>Example: 1D Linear regression testing</vt:lpstr>
      <vt:lpstr>Supervised learning</vt:lpstr>
      <vt:lpstr>Where are we going?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Prince</dc:creator>
  <cp:lastModifiedBy>Abdul Samad</cp:lastModifiedBy>
  <cp:revision>7</cp:revision>
  <cp:lastPrinted>2023-10-05T10:05:44Z</cp:lastPrinted>
  <dcterms:created xsi:type="dcterms:W3CDTF">2022-10-02T15:24:04Z</dcterms:created>
  <dcterms:modified xsi:type="dcterms:W3CDTF">2024-08-25T05:51:41Z</dcterms:modified>
</cp:coreProperties>
</file>

<file path=docProps/thumbnail.jpeg>
</file>